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96" r:id="rId3"/>
    <p:sldId id="397" r:id="rId4"/>
    <p:sldId id="398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7" r:id="rId13"/>
  </p:sldIdLst>
  <p:sldSz cx="9144000" cy="6858000" type="screen4x3"/>
  <p:notesSz cx="6858000" cy="9290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E761"/>
    <a:srgbClr val="FDB9F0"/>
    <a:srgbClr val="187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1" autoAdjust="0"/>
    <p:restoredTop sz="92718" autoAdjust="0"/>
  </p:normalViewPr>
  <p:slideViewPr>
    <p:cSldViewPr>
      <p:cViewPr varScale="1">
        <p:scale>
          <a:sx n="75" d="100"/>
          <a:sy n="75" d="100"/>
        </p:scale>
        <p:origin x="1293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9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289A05D-C888-4A50-A1B8-651343DFDD3E}" type="datetimeFigureOut">
              <a:rPr lang="en-GB"/>
              <a:pPr>
                <a:defRPr/>
              </a:pPr>
              <a:t>19/08/2017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2971800" cy="465138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3325"/>
            <a:ext cx="2971800" cy="465138"/>
          </a:xfrm>
          <a:prstGeom prst="rect">
            <a:avLst/>
          </a:prstGeom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96E5DA-46E8-4873-B803-3CEA119FC56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0E0100-681F-4DF5-85AD-3CD74BCFBAA3}" type="datetimeFigureOut">
              <a:rPr lang="en-GB"/>
              <a:pPr>
                <a:defRPr/>
              </a:pPr>
              <a:t>19/08/2017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6913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3250"/>
            <a:ext cx="5486400" cy="4179888"/>
          </a:xfrm>
          <a:prstGeom prst="rect">
            <a:avLst/>
          </a:prstGeom>
        </p:spPr>
        <p:txBody>
          <a:bodyPr vert="horz" lIns="91431" tIns="45716" rIns="91431" bIns="457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325"/>
            <a:ext cx="2971800" cy="465138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3325"/>
            <a:ext cx="2971800" cy="465138"/>
          </a:xfrm>
          <a:prstGeom prst="rect">
            <a:avLst/>
          </a:prstGeom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F6333E-7CBE-451D-B6FE-1A007A6719E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482AD3-78DB-4B1D-A8DE-76D2612FE4A0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639667-6D61-441B-AF50-A6AA9CDCF99B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F0C5ED-F6CE-4665-ABD5-146485CAD5F2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1405B1A-E930-4DF7-B680-C9B0D6CA4ADD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397262-3D8E-4445-9F89-E690A95845A8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48DAA9-7EE5-438D-9364-FFB1293E151A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AB85B2-3AF8-40DF-8975-E101D1BBA404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3F75DCE-75C8-47BE-935B-884F41E731AA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FD6B90-3672-4596-BACC-16BA1944C32D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DAD687-04CE-4006-BC9F-B816F0C6886F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8604DE-F212-425E-8F09-A7FE9B98F618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EF42F8-092C-49E8-8C8D-26FF6796D68F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4C726-47F9-49DE-800D-10E004B6E8B9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CFC91-A252-4ED7-9EF8-2A65D8CA05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64225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B918F-D02B-4B4D-9312-AD5EDCA076E1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80CF7-C2DF-4ECA-84A2-64BCECAFE6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54489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DF04E-82D1-4006-A8C7-6DBD6C240603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0B1B6-AF4C-4853-9EA1-D1944DEC8B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0070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0F617-1AB3-4B7A-8A02-14416E79ABA5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1D53C-ECA4-4EC4-8C5D-46A0E2790F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60674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DEF8-9C3A-4430-BC3C-B95553CAA2E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8A25A-AB36-453E-A689-431818439E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6022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2D290-59F3-4C7C-A098-801B3ACC01C8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52EB9-F9D2-4F08-96C5-721EDA38C1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11546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B4FB-3BE9-4BDD-9882-6B1450FA6CF9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CD223-B65D-4B70-8478-55E2FB1E65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85906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6562F-66B2-474B-92E4-B46448FE8235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9705E-4763-4A7E-9462-5E07D8A148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31846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6CB1A-886E-427A-B0B4-61C707DDBAE1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EAF89-F8A4-4CF0-BB8C-36D4D444A3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878891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35A7F-2619-48FA-AB35-46D724988714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68D5D-A67B-44FC-9F82-DE8E2094DB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8506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3DD8A-91D1-4316-813A-C2A6C5BE2C0B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D7ACA-24F3-48EA-8672-2943697654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5482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93C1F5-A11C-4F27-84E8-47CA22151E38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3B3AC9D-A349-44AD-88DC-87CE20F283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0010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chemeClr val="accent1"/>
                </a:solidFill>
                <a:cs typeface="Calibri" panose="020F0502020204030204" pitchFamily="34" charset="0"/>
              </a:rPr>
              <a:t>Water Services Trust Fund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09600"/>
            <a:ext cx="8534400" cy="13716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5800" b="1" dirty="0" smtClean="0">
                <a:solidFill>
                  <a:schemeClr val="tx1"/>
                </a:solidFill>
                <a:cs typeface="Calibri" pitchFamily="34" charset="0"/>
              </a:rPr>
              <a:t>DTF Site Selection and Design Adaptation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FF0000"/>
                </a:solidFill>
                <a:cs typeface="Calibri" pitchFamily="34" charset="0"/>
              </a:rPr>
              <a:t>Workflow  and Stakeholders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C161E3-4D88-45FA-A893-1316E7DA9281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77D699-731B-4917-9B9F-ED8E5BFBA8A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054" name="Grafik 2" descr="Cartoon for cover p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5334000" cy="348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914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Step 7: Detailed Site Surveying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BF6D1E-FD4F-44CB-9D28-01C757EC64B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Content Placeholder 3"/>
          <p:cNvSpPr>
            <a:spLocks noGrp="1"/>
          </p:cNvSpPr>
          <p:nvPr>
            <p:ph idx="1"/>
          </p:nvPr>
        </p:nvSpPr>
        <p:spPr>
          <a:xfrm>
            <a:off x="228600" y="1371600"/>
            <a:ext cx="4114800" cy="26670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If required, DTF technical team gather more details on site characteristics (baseline data for design adaptation)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b="1" dirty="0" smtClean="0"/>
              <a:t>Tools required</a:t>
            </a:r>
            <a:r>
              <a:rPr lang="en-US" altLang="en-US" sz="2400" dirty="0" smtClean="0"/>
              <a:t>: Site Selection and surveying </a:t>
            </a:r>
          </a:p>
          <a:p>
            <a:pPr>
              <a:buFont typeface="Arial" charset="0"/>
              <a:buChar char="•"/>
              <a:defRPr/>
            </a:pPr>
            <a:endParaRPr lang="en-US" altLang="en-US" sz="2400" dirty="0" smtClean="0"/>
          </a:p>
          <a:p>
            <a:pPr>
              <a:buFont typeface="Arial" charset="0"/>
              <a:buChar char="•"/>
              <a:defRPr/>
            </a:pPr>
            <a:endParaRPr lang="en-US" alt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</p:txBody>
      </p:sp>
      <p:pic>
        <p:nvPicPr>
          <p:cNvPr id="11270" name="Picture 6" descr="C:\Users\HP\AppData\Local\Microsoft\Windows\Temporary Internet Files\Content.Outlook\EU0JGJFD\WORK FLOW DRAWINGS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00" y="1241425"/>
            <a:ext cx="431006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4289425"/>
            <a:ext cx="64770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b="1" dirty="0">
                <a:latin typeface="+mn-lt"/>
                <a:cs typeface="Arial" charset="0"/>
              </a:rPr>
              <a:t>Stakeholders: DTF technical team and flying squad (on request)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914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Step 8: DTF Design Adaptation Training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E5CF6E-630F-487F-AE95-781CDF1E4B9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Content Placeholder 3"/>
          <p:cNvSpPr>
            <a:spLocks noGrp="1"/>
          </p:cNvSpPr>
          <p:nvPr>
            <p:ph idx="1"/>
          </p:nvPr>
        </p:nvSpPr>
        <p:spPr>
          <a:xfrm>
            <a:off x="228600" y="1143000"/>
            <a:ext cx="4953000" cy="44196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DTF technical team attends design adaptation training equipped with detailed baseline data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WSTF coaches DTF technical team on adaptation of technical drawings and Bill of Quantities (</a:t>
            </a:r>
            <a:r>
              <a:rPr lang="en-US" altLang="en-US" sz="2400" dirty="0" err="1" smtClean="0"/>
              <a:t>BoQ’s</a:t>
            </a:r>
            <a:r>
              <a:rPr lang="en-US" altLang="en-US" sz="2400" dirty="0" smtClean="0"/>
              <a:t>) to come up with a detailed design based on local conditions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b="1" dirty="0" smtClean="0"/>
              <a:t>Tools required</a:t>
            </a:r>
            <a:r>
              <a:rPr lang="en-US" altLang="en-US" sz="2400" dirty="0" smtClean="0"/>
              <a:t>: Generic technical drawings and </a:t>
            </a:r>
            <a:r>
              <a:rPr lang="en-US" altLang="en-US" sz="2400" dirty="0" err="1" smtClean="0"/>
              <a:t>BoQ’s</a:t>
            </a:r>
            <a:endParaRPr lang="en-US" altLang="en-US" sz="2400" dirty="0" smtClean="0"/>
          </a:p>
          <a:p>
            <a:pPr>
              <a:buFont typeface="Arial" charset="0"/>
              <a:buChar char="•"/>
              <a:defRPr/>
            </a:pPr>
            <a:endParaRPr lang="en-US" altLang="en-US" sz="2400" dirty="0" smtClean="0"/>
          </a:p>
          <a:p>
            <a:pPr>
              <a:buFont typeface="Arial" charset="0"/>
              <a:buChar char="•"/>
              <a:defRPr/>
            </a:pPr>
            <a:endParaRPr lang="en-US" alt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</p:txBody>
      </p:sp>
      <p:pic>
        <p:nvPicPr>
          <p:cNvPr id="12294" name="Picture 6" descr="C:\Users\HP\AppData\Local\Microsoft\Windows\Temporary Internet Files\Content.Outlook\EU0JGJFD\WORK FLOW DRAWING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524000"/>
            <a:ext cx="36639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7400" y="5257800"/>
            <a:ext cx="6400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b="1" dirty="0">
                <a:latin typeface="+mn-lt"/>
                <a:cs typeface="Arial" charset="0"/>
              </a:rPr>
              <a:t>Stakeholders: DTF technical team and WSTF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E47A7E-E13A-4FE6-9728-D56F59E5272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3316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7772400" cy="443706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endParaRPr lang="en-US" altLang="en-US" sz="2800" b="1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800" b="1" smtClean="0"/>
              <a:t>Poster discussion in groups (10 mins)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en-US" sz="2800" b="1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en-US" sz="2800" b="1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800" b="1" smtClean="0"/>
              <a:t>Identification of further stakeholders that could be involved in the workflow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Any further stakeholders?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609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Content</a:t>
            </a:r>
          </a:p>
        </p:txBody>
      </p:sp>
      <p:sp>
        <p:nvSpPr>
          <p:cNvPr id="3075" name="Content Placeholder 5"/>
          <p:cNvSpPr>
            <a:spLocks noGrp="1"/>
          </p:cNvSpPr>
          <p:nvPr>
            <p:ph idx="1"/>
          </p:nvPr>
        </p:nvSpPr>
        <p:spPr>
          <a:xfrm>
            <a:off x="-381000" y="457200"/>
            <a:ext cx="8915400" cy="5410200"/>
          </a:xfrm>
        </p:spPr>
        <p:txBody>
          <a:bodyPr/>
          <a:lstStyle/>
          <a:p>
            <a:pPr marL="800100" lvl="4" indent="0" eaLnBrk="1" hangingPunct="1">
              <a:buFont typeface="Arial" charset="0"/>
              <a:buNone/>
              <a:defRPr/>
            </a:pPr>
            <a:endParaRPr lang="en-US" sz="2400" b="1" dirty="0" smtClean="0"/>
          </a:p>
          <a:p>
            <a:pPr marL="1143000" lvl="4" indent="-279400" eaLnBrk="1" hangingPunct="1">
              <a:buFont typeface="+mj-lt"/>
              <a:buAutoNum type="arabicPeriod"/>
              <a:defRPr/>
            </a:pPr>
            <a:r>
              <a:rPr lang="en-US" sz="2600" dirty="0" smtClean="0"/>
              <a:t>Introduction</a:t>
            </a:r>
          </a:p>
          <a:p>
            <a:pPr marL="1143000" lvl="4" indent="-279400" eaLnBrk="1" hangingPunct="1">
              <a:buFont typeface="+mj-lt"/>
              <a:buAutoNum type="arabicPeriod"/>
              <a:defRPr/>
            </a:pPr>
            <a:r>
              <a:rPr lang="en-US" sz="2600" dirty="0" smtClean="0"/>
              <a:t>Project Initiation</a:t>
            </a:r>
          </a:p>
          <a:p>
            <a:pPr marL="1143000" lvl="4" indent="-279400" eaLnBrk="1" hangingPunct="1">
              <a:buFont typeface="+mj-lt"/>
              <a:buAutoNum type="arabicPeriod"/>
              <a:defRPr/>
            </a:pPr>
            <a:r>
              <a:rPr lang="en-US" sz="2600" dirty="0" smtClean="0"/>
              <a:t>Awareness Meeting </a:t>
            </a:r>
          </a:p>
          <a:p>
            <a:pPr marL="1143000" lvl="4" indent="-279400" eaLnBrk="1" hangingPunct="1">
              <a:buFont typeface="+mj-lt"/>
              <a:buAutoNum type="arabicPeriod"/>
              <a:defRPr/>
            </a:pPr>
            <a:r>
              <a:rPr lang="en-US" sz="2600" dirty="0" smtClean="0"/>
              <a:t>Feedback Meeting</a:t>
            </a:r>
          </a:p>
          <a:p>
            <a:pPr marL="1143000" lvl="4" indent="-279400" eaLnBrk="1" hangingPunct="1">
              <a:buFont typeface="+mj-lt"/>
              <a:buAutoNum type="arabicPeriod"/>
              <a:defRPr/>
            </a:pPr>
            <a:r>
              <a:rPr lang="en-US" sz="2600" dirty="0" smtClean="0"/>
              <a:t>DTF introduction, Site Selection and Surveying Training</a:t>
            </a:r>
          </a:p>
          <a:p>
            <a:pPr marL="1143000" lvl="4" indent="-279400" eaLnBrk="1" hangingPunct="1">
              <a:buFont typeface="+mj-lt"/>
              <a:buAutoNum type="arabicPeriod"/>
              <a:defRPr/>
            </a:pPr>
            <a:r>
              <a:rPr lang="en-US" sz="2600" dirty="0" smtClean="0"/>
              <a:t>Site Selection and Surveying</a:t>
            </a:r>
          </a:p>
          <a:p>
            <a:pPr marL="1143000" lvl="4" indent="-279400" eaLnBrk="1" hangingPunct="1">
              <a:buFont typeface="+mj-lt"/>
              <a:buAutoNum type="arabicPeriod"/>
              <a:defRPr/>
            </a:pPr>
            <a:r>
              <a:rPr lang="en-US" sz="2600" dirty="0" smtClean="0"/>
              <a:t>Site Approval</a:t>
            </a:r>
          </a:p>
          <a:p>
            <a:pPr marL="1143000" lvl="4" indent="-279400" eaLnBrk="1" hangingPunct="1">
              <a:buFont typeface="+mj-lt"/>
              <a:buAutoNum type="arabicPeriod"/>
              <a:defRPr/>
            </a:pPr>
            <a:r>
              <a:rPr lang="en-US" sz="2600" dirty="0" smtClean="0"/>
              <a:t>Detailed Site Surveying</a:t>
            </a:r>
          </a:p>
          <a:p>
            <a:pPr marL="1143000" lvl="4" indent="-279400" eaLnBrk="1" hangingPunct="1">
              <a:buFont typeface="+mj-lt"/>
              <a:buAutoNum type="arabicPeriod"/>
              <a:defRPr/>
            </a:pPr>
            <a:r>
              <a:rPr lang="en-US" sz="2600" dirty="0" smtClean="0"/>
              <a:t>DTF Design Adaptation Training</a:t>
            </a:r>
            <a:endParaRPr lang="en-US" sz="2400" dirty="0" smtClean="0"/>
          </a:p>
          <a:p>
            <a:pPr marL="1143000" lvl="4" indent="-279400" eaLnBrk="1" hangingPunct="1">
              <a:buFont typeface="+mj-lt"/>
              <a:buAutoNum type="arabicPeriod"/>
              <a:defRPr/>
            </a:pPr>
            <a:endParaRPr lang="en-US" sz="2400" dirty="0"/>
          </a:p>
          <a:p>
            <a:pPr marL="1143000" lvl="4" indent="-279400" eaLnBrk="1" hangingPunct="1">
              <a:buFont typeface="+mj-lt"/>
              <a:buAutoNum type="arabicPeriod"/>
              <a:defRPr/>
            </a:pPr>
            <a:endParaRPr lang="en-US" sz="2400" dirty="0"/>
          </a:p>
          <a:p>
            <a:pPr marL="1143000" lvl="4" indent="-279400" eaLnBrk="1" hangingPunct="1">
              <a:buFont typeface="+mj-lt"/>
              <a:buAutoNum type="arabicPeriod"/>
              <a:defRPr/>
            </a:pPr>
            <a:endParaRPr lang="en-US" sz="2400" dirty="0" smtClean="0"/>
          </a:p>
          <a:p>
            <a:pPr marL="1143000" lvl="4" indent="-279400" eaLnBrk="1" hangingPunct="1">
              <a:buFont typeface="+mj-lt"/>
              <a:buAutoNum type="arabicPeriod"/>
              <a:defRPr/>
            </a:pPr>
            <a:endParaRPr lang="en-US" sz="2400" dirty="0"/>
          </a:p>
          <a:p>
            <a:pPr marL="1143000" lvl="4" indent="-279400" eaLnBrk="1" hangingPunct="1">
              <a:buFont typeface="+mj-lt"/>
              <a:buAutoNum type="arabicPeriod"/>
              <a:defRPr/>
            </a:pPr>
            <a:endParaRPr lang="en-US" sz="2400" dirty="0"/>
          </a:p>
          <a:p>
            <a:pPr marL="863600" lvl="4" indent="0" eaLnBrk="1" hangingPunct="1">
              <a:buFont typeface="Arial" charset="0"/>
              <a:buNone/>
              <a:defRPr/>
            </a:pPr>
            <a:endParaRPr lang="en-US" sz="2400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36C140-2765-41C4-BCDB-D5F33E97936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609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Introduction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C55CAA-96E9-41FB-B8FA-C6568AB2129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-838200" y="381000"/>
            <a:ext cx="9753600" cy="5257800"/>
          </a:xfrm>
        </p:spPr>
        <p:txBody>
          <a:bodyPr/>
          <a:lstStyle/>
          <a:p>
            <a:pPr marL="863600" lvl="4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1206500" lvl="4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DTF is intended to enhance public health conditions in low income urban  areas</a:t>
            </a:r>
          </a:p>
          <a:p>
            <a:pPr marL="1206500" lvl="4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DTF is intended to close the sanitation value chain by treating the human waste generated in low income areas (also the UDDT matter)</a:t>
            </a:r>
          </a:p>
          <a:p>
            <a:pPr marL="1206500" lvl="4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Most neglected and most important component of the sanitation value chain</a:t>
            </a:r>
          </a:p>
          <a:p>
            <a:pPr marL="863600" lvl="4" indent="0" eaLnBrk="1" hangingPunct="1">
              <a:buFont typeface="Arial" charset="0"/>
              <a:buNone/>
              <a:defRPr/>
            </a:pPr>
            <a:r>
              <a:rPr lang="en-US" sz="2400" b="1" dirty="0" smtClean="0"/>
              <a:t>Purpose of the presentation</a:t>
            </a:r>
          </a:p>
          <a:p>
            <a:pPr marL="863600" lvl="4" indent="0" eaLnBrk="1" hangingPunct="1">
              <a:buFont typeface="Arial" charset="0"/>
              <a:buNone/>
              <a:defRPr/>
            </a:pPr>
            <a:r>
              <a:rPr lang="en-US" sz="2400" b="1" dirty="0" smtClean="0"/>
              <a:t>Understand the different stakeholders that are relevant in the site selection and design adaptation  workflow stages </a:t>
            </a:r>
          </a:p>
          <a:p>
            <a:pPr marL="863600" lvl="4" indent="0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marL="1143000" lvl="4" indent="-279400" eaLnBrk="1" hangingPunct="1">
              <a:buFont typeface="+mj-lt"/>
              <a:buAutoNum type="arabicPeriod"/>
              <a:defRPr/>
            </a:pPr>
            <a:endParaRPr lang="en-US" sz="2400" dirty="0"/>
          </a:p>
          <a:p>
            <a:pPr marL="1143000" lvl="4" indent="-279400" eaLnBrk="1" hangingPunct="1">
              <a:buFont typeface="+mj-lt"/>
              <a:buAutoNum type="arabicPeriod"/>
              <a:defRPr/>
            </a:pPr>
            <a:endParaRPr lang="en-US" sz="2400" dirty="0"/>
          </a:p>
          <a:p>
            <a:pPr marL="863600" lvl="4" indent="0" eaLnBrk="1" hangingPunct="1">
              <a:buFont typeface="Arial" charset="0"/>
              <a:buNone/>
              <a:defRPr/>
            </a:pPr>
            <a:endParaRPr lang="en-US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609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Step  1: Project Initiation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E6FFCE-016D-42D2-A92C-7183771A6C0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125" name="Content Placeholder 3"/>
          <p:cNvSpPr>
            <a:spLocks noGrp="1"/>
          </p:cNvSpPr>
          <p:nvPr>
            <p:ph idx="1"/>
          </p:nvPr>
        </p:nvSpPr>
        <p:spPr>
          <a:xfrm>
            <a:off x="304800" y="1282700"/>
            <a:ext cx="4876800" cy="4203700"/>
          </a:xfrm>
        </p:spPr>
        <p:txBody>
          <a:bodyPr/>
          <a:lstStyle/>
          <a:p>
            <a:r>
              <a:rPr lang="en-US" altLang="en-US" sz="2200" smtClean="0"/>
              <a:t>Set up of a WSP internal “DTF technical team” within the company comprising of staff with the required mix of competencies by the MD</a:t>
            </a:r>
          </a:p>
          <a:p>
            <a:r>
              <a:rPr lang="en-US" altLang="en-US" sz="2200" smtClean="0"/>
              <a:t>If required, external consultants e.g. surveyors are incorporated in the DTF technical team</a:t>
            </a:r>
          </a:p>
          <a:p>
            <a:r>
              <a:rPr lang="en-US" altLang="en-US" sz="2200" smtClean="0"/>
              <a:t>Establish a close collaboration with required external stakeholders</a:t>
            </a:r>
          </a:p>
          <a:p>
            <a:r>
              <a:rPr lang="en-US" altLang="en-US" sz="2200" b="1" smtClean="0"/>
              <a:t>Tools required</a:t>
            </a:r>
            <a:r>
              <a:rPr lang="en-US" altLang="en-US" sz="2200" smtClean="0"/>
              <a:t>: Site selection and surveying </a:t>
            </a:r>
          </a:p>
        </p:txBody>
      </p:sp>
      <p:sp>
        <p:nvSpPr>
          <p:cNvPr id="5126" name="Content Placeholder 3"/>
          <p:cNvSpPr txBox="1">
            <a:spLocks/>
          </p:cNvSpPr>
          <p:nvPr/>
        </p:nvSpPr>
        <p:spPr bwMode="auto">
          <a:xfrm>
            <a:off x="304800" y="8382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863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320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17780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235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692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4" eaLnBrk="1" hangingPunct="1">
              <a:buFont typeface="Arial" panose="020B0604020202020204" pitchFamily="34" charset="0"/>
              <a:buNone/>
            </a:pPr>
            <a:r>
              <a:rPr lang="en-US" altLang="en-US" sz="2400" b="1"/>
              <a:t>Set up of the WSP internal DTF Technical Team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/>
          </a:p>
        </p:txBody>
      </p:sp>
      <p:pic>
        <p:nvPicPr>
          <p:cNvPr id="5127" name="Picture 7" descr="C:\Users\HP\AppData\Local\Microsoft\Windows\Temporary Internet Files\Content.Outlook\EU0JGJFD\WORK FLOW DRAWING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706563"/>
            <a:ext cx="36576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5000" y="5181600"/>
            <a:ext cx="6096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+mn-lt"/>
                <a:cs typeface="Arial" charset="0"/>
              </a:rPr>
              <a:t>Stakeholders</a:t>
            </a:r>
            <a:r>
              <a:rPr lang="en-US" sz="2400" b="1" dirty="0">
                <a:latin typeface="+mn-lt"/>
                <a:cs typeface="Arial" charset="0"/>
              </a:rPr>
              <a:t>: MD, WSP DTF technical team </a:t>
            </a:r>
            <a:endParaRPr lang="en-US" sz="2400" b="1" dirty="0">
              <a:latin typeface="+mn-lt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609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Step  2: Awareness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ECA78C-4DBC-4B8B-A298-7A4FE53C992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Content Placeholder 3"/>
          <p:cNvSpPr>
            <a:spLocks noGrp="1"/>
          </p:cNvSpPr>
          <p:nvPr>
            <p:ph idx="1"/>
          </p:nvPr>
        </p:nvSpPr>
        <p:spPr>
          <a:xfrm>
            <a:off x="9525" y="990600"/>
            <a:ext cx="5248275" cy="3530600"/>
          </a:xfrm>
        </p:spPr>
        <p:txBody>
          <a:bodyPr/>
          <a:lstStyle/>
          <a:p>
            <a:r>
              <a:rPr lang="en-US" altLang="en-US" sz="2300" smtClean="0"/>
              <a:t>DTF Technical Team in collaboration with the Pro-Poor unit (Sanitation Department) initiates identification of LIA that requires a DTF</a:t>
            </a:r>
          </a:p>
          <a:p>
            <a:r>
              <a:rPr lang="en-US" altLang="en-US" sz="2300" smtClean="0"/>
              <a:t>Pro-Poor unit together with DTF technical team consults with local key stakeholders about their perception of having a DTF in their vicinity as well as identifying potential locations</a:t>
            </a:r>
          </a:p>
        </p:txBody>
      </p:sp>
      <p:pic>
        <p:nvPicPr>
          <p:cNvPr id="6150" name="Picture 6" descr="C:\Users\HP\AppData\Local\Microsoft\Windows\Temporary Internet Files\Content.Outlook\EU0JGJFD\WORK FLOW DRAWINGS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725" y="1371600"/>
            <a:ext cx="3448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4648200"/>
            <a:ext cx="78486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b="1" dirty="0">
                <a:latin typeface="+mn-lt"/>
                <a:cs typeface="Arial" charset="0"/>
              </a:rPr>
              <a:t>Stakeholders: </a:t>
            </a:r>
            <a:r>
              <a:rPr lang="en-US" altLang="en-US" sz="2400" b="1" dirty="0">
                <a:latin typeface="+mn-lt"/>
                <a:cs typeface="Arial" charset="0"/>
              </a:rPr>
              <a:t>Pro-Poor </a:t>
            </a:r>
            <a:r>
              <a:rPr lang="en-US" altLang="en-US" sz="2400" b="1" dirty="0">
                <a:latin typeface="+mn-lt"/>
                <a:cs typeface="Arial" charset="0"/>
              </a:rPr>
              <a:t>unit, DTF technical team, Area Chief, Elders, Residents, PHO, NEMA and WRMA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609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Step  3: Feedback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7A2FF6-D2B5-4D3F-9CA2-906B2AF8D1C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Content Placeholder 3"/>
          <p:cNvSpPr>
            <a:spLocks noGrp="1"/>
          </p:cNvSpPr>
          <p:nvPr>
            <p:ph idx="1"/>
          </p:nvPr>
        </p:nvSpPr>
        <p:spPr>
          <a:xfrm>
            <a:off x="228600" y="990600"/>
            <a:ext cx="4419600" cy="32766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Pro-Poor unit and DTF technical team present the opinions of the residents of the targeted LIAs regarding having a DTF and proposed potential sites to the WSP top management 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</p:txBody>
      </p:sp>
      <p:pic>
        <p:nvPicPr>
          <p:cNvPr id="7174" name="Picture 7" descr="C:\Users\HP\AppData\Local\Microsoft\Windows\Temporary Internet Files\Content.Outlook\EU0JGJFD\WORK FLOW DRAWINGS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990600"/>
            <a:ext cx="36576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3513" y="4038600"/>
            <a:ext cx="8305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altLang="en-US" sz="2400" b="1" dirty="0">
                <a:latin typeface="+mn-lt"/>
                <a:cs typeface="Arial" charset="0"/>
              </a:rPr>
              <a:t>Stakeholders: </a:t>
            </a:r>
            <a:r>
              <a:rPr lang="en-US" altLang="en-US" sz="2400" b="1" dirty="0">
                <a:latin typeface="+mn-lt"/>
                <a:cs typeface="Arial" charset="0"/>
              </a:rPr>
              <a:t>Pro-Poor </a:t>
            </a:r>
            <a:r>
              <a:rPr lang="en-US" altLang="en-US" sz="2400" b="1" dirty="0">
                <a:latin typeface="+mn-lt"/>
                <a:cs typeface="Arial" charset="0"/>
              </a:rPr>
              <a:t>unit, DTF </a:t>
            </a:r>
            <a:r>
              <a:rPr lang="en-US" altLang="en-US" sz="2400" b="1" dirty="0">
                <a:latin typeface="+mn-lt"/>
                <a:cs typeface="Arial" charset="0"/>
              </a:rPr>
              <a:t>Technical </a:t>
            </a:r>
            <a:r>
              <a:rPr lang="en-US" altLang="en-US" sz="2400" b="1" dirty="0">
                <a:latin typeface="+mn-lt"/>
                <a:cs typeface="Arial" charset="0"/>
              </a:rPr>
              <a:t>T</a:t>
            </a:r>
            <a:r>
              <a:rPr lang="en-US" altLang="en-US" sz="2400" b="1" dirty="0">
                <a:latin typeface="+mn-lt"/>
                <a:cs typeface="Arial" charset="0"/>
              </a:rPr>
              <a:t>eam</a:t>
            </a:r>
            <a:r>
              <a:rPr lang="en-US" altLang="en-US" sz="2400" b="1" dirty="0">
                <a:latin typeface="+mn-lt"/>
                <a:cs typeface="Arial" charset="0"/>
              </a:rPr>
              <a:t>, Managing Director, Technical Manager, Financial Manager, Commercial Manager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914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Step 4: DTF Introduction, Site Selection and Surveying Training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E63686-C3DC-4C90-BBBC-BCBC049E9EC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Content Placeholder 3"/>
          <p:cNvSpPr>
            <a:spLocks noGrp="1"/>
          </p:cNvSpPr>
          <p:nvPr>
            <p:ph idx="1"/>
          </p:nvPr>
        </p:nvSpPr>
        <p:spPr>
          <a:xfrm>
            <a:off x="304800" y="1600200"/>
            <a:ext cx="4267200" cy="28194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WSTF trains DTF technical team on DTF introduction and Site Selection Surveying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b="1" dirty="0" smtClean="0"/>
              <a:t>Tools required</a:t>
            </a:r>
            <a:r>
              <a:rPr lang="en-US" altLang="en-US" sz="2400" dirty="0" smtClean="0"/>
              <a:t>: “DTF introduction”  and “Site Selection and Site Surveying”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</p:txBody>
      </p:sp>
      <p:pic>
        <p:nvPicPr>
          <p:cNvPr id="8198" name="Picture 6" descr="C:\Users\HP\AppData\Local\Microsoft\Windows\Temporary Internet Files\Content.Outlook\EU0JGJFD\WORK FLOW DRAWINGS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52600"/>
            <a:ext cx="3171825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4648200"/>
            <a:ext cx="7696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800" b="1" dirty="0">
                <a:latin typeface="+mn-lt"/>
                <a:cs typeface="Arial" charset="0"/>
              </a:rPr>
              <a:t>Stakeholders: DTF technical team and WSTF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914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Step 5: Site Selection and Surveying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2FDCDE2-1AA1-4015-810F-FC190AE5B9F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Content Placeholder 3"/>
          <p:cNvSpPr>
            <a:spLocks noGrp="1"/>
          </p:cNvSpPr>
          <p:nvPr>
            <p:ph idx="1"/>
          </p:nvPr>
        </p:nvSpPr>
        <p:spPr>
          <a:xfrm>
            <a:off x="0" y="1143000"/>
            <a:ext cx="5486400" cy="44196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sz="2300" dirty="0" smtClean="0"/>
              <a:t>DTF Technical Team selects site by using the site selection and surveying tool in collaboration with required stakeholders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300" dirty="0" smtClean="0"/>
              <a:t>EIA is carried put by a registered environmental expert. Once approval is provided by NEMA, the selected site including the filled decision matrix is presented to the MD of the WSP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300" b="1" dirty="0" smtClean="0"/>
              <a:t>Tools required</a:t>
            </a:r>
            <a:r>
              <a:rPr lang="en-US" altLang="en-US" sz="2300" dirty="0" smtClean="0"/>
              <a:t>: Site selection and Surveying</a:t>
            </a:r>
          </a:p>
          <a:p>
            <a:pPr>
              <a:buFont typeface="Arial" charset="0"/>
              <a:buChar char="•"/>
              <a:defRPr/>
            </a:pPr>
            <a:endParaRPr lang="en-US" alt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</p:txBody>
      </p:sp>
      <p:pic>
        <p:nvPicPr>
          <p:cNvPr id="9222" name="Picture 7" descr="C:\Users\HP\AppData\Local\Microsoft\Windows\Temporary Internet Files\Content.Outlook\EU0JGJFD\WORK FLOW DRAWINGS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1828800"/>
            <a:ext cx="3124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6213" y="4800600"/>
            <a:ext cx="80772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b="1" dirty="0">
                <a:latin typeface="+mn-lt"/>
                <a:cs typeface="Arial" charset="0"/>
              </a:rPr>
              <a:t>Stakeholders: CRMs, PHO, NEMA, WRMA, WSTF Flying squad (on demand)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914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sz="3200" b="1" dirty="0" smtClean="0">
                <a:solidFill>
                  <a:schemeClr val="accent1"/>
                </a:solidFill>
                <a:ea typeface="Calibri" pitchFamily="34" charset="0"/>
                <a:cs typeface="Calibri" pitchFamily="34" charset="0"/>
              </a:rPr>
              <a:t>Step 6: Site Approval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6771BF-CDB2-44CE-9181-B9309D27BE0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Content Placeholder 3"/>
          <p:cNvSpPr>
            <a:spLocks noGrp="1"/>
          </p:cNvSpPr>
          <p:nvPr>
            <p:ph idx="1"/>
          </p:nvPr>
        </p:nvSpPr>
        <p:spPr>
          <a:xfrm>
            <a:off x="0" y="1295400"/>
            <a:ext cx="5257800" cy="38100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The WSP analyses the site selection results. MD confirms results and forwards the proposal to the WSTF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The WSTF checks proposal including the DTF site selection analysis report, target group and then gives no objection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b="1" dirty="0" smtClean="0"/>
              <a:t>Tools required</a:t>
            </a:r>
            <a:r>
              <a:rPr lang="en-US" altLang="en-US" sz="2400" dirty="0" smtClean="0"/>
              <a:t>: Site Selection and surveying (signed decision matrix)</a:t>
            </a:r>
          </a:p>
          <a:p>
            <a:pPr>
              <a:buFont typeface="Arial" charset="0"/>
              <a:buChar char="•"/>
              <a:defRPr/>
            </a:pPr>
            <a:endParaRPr lang="en-US" alt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sz="2800" dirty="0" smtClean="0"/>
          </a:p>
        </p:txBody>
      </p:sp>
      <p:pic>
        <p:nvPicPr>
          <p:cNvPr id="10246" name="Picture 6" descr="C:\Users\HP\AppData\Local\Microsoft\Windows\Temporary Internet Files\Content.Outlook\EU0JGJFD\WORK FLOW DRAWINGS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163" y="1447800"/>
            <a:ext cx="3621087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55763" y="4875213"/>
            <a:ext cx="6248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b="1" dirty="0">
                <a:latin typeface="+mn-lt"/>
                <a:cs typeface="Arial" charset="0"/>
              </a:rPr>
              <a:t>Stakeholders: MD, WSTF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13153</TotalTime>
  <Words>670</Words>
  <Application>Microsoft Office PowerPoint</Application>
  <PresentationFormat>On-screen Show (4:3)</PresentationFormat>
  <Paragraphs>109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Water Services Trust Fund</vt:lpstr>
      <vt:lpstr>Content</vt:lpstr>
      <vt:lpstr>Introduction</vt:lpstr>
      <vt:lpstr>Step  1: Project Initiation</vt:lpstr>
      <vt:lpstr>Step  2: Awareness Meeting</vt:lpstr>
      <vt:lpstr>Step  3: Feedback Meeting</vt:lpstr>
      <vt:lpstr>Step 4: DTF Introduction, Site Selection and Surveying Training</vt:lpstr>
      <vt:lpstr>Step 5: Site Selection and Surveying </vt:lpstr>
      <vt:lpstr>Step 6: Site Approval</vt:lpstr>
      <vt:lpstr>Step 7: Detailed Site Surveying </vt:lpstr>
      <vt:lpstr>Step 8: DTF Design Adaptation Training</vt:lpstr>
      <vt:lpstr>Any further stakeholders?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397</cp:revision>
  <cp:lastPrinted>2013-07-01T05:03:50Z</cp:lastPrinted>
  <dcterms:created xsi:type="dcterms:W3CDTF">2011-07-26T11:49:09Z</dcterms:created>
  <dcterms:modified xsi:type="dcterms:W3CDTF">2017-08-19T01:07:20Z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0008002a100000000000010271a00207f4000400038000</vt:lpwstr>
  </property>
</Properties>
</file>